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9" r:id="rId4"/>
    <p:sldId id="257" r:id="rId5"/>
    <p:sldId id="260" r:id="rId6"/>
    <p:sldId id="266" r:id="rId7"/>
    <p:sldId id="264" r:id="rId8"/>
    <p:sldId id="265" r:id="rId9"/>
    <p:sldId id="258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>
      <p:cViewPr>
        <p:scale>
          <a:sx n="70" d="100"/>
          <a:sy n="70" d="100"/>
        </p:scale>
        <p:origin x="-132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7BE3-13F0-435E-9D20-36763FCFBD86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25-F1B6-40E0-B917-7676210DB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7BE3-13F0-435E-9D20-36763FCFBD86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25-F1B6-40E0-B917-7676210DB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7BE3-13F0-435E-9D20-36763FCFBD86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25-F1B6-40E0-B917-7676210DB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7BE3-13F0-435E-9D20-36763FCFBD86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25-F1B6-40E0-B917-7676210DB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7BE3-13F0-435E-9D20-36763FCFBD86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25-F1B6-40E0-B917-7676210DB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7BE3-13F0-435E-9D20-36763FCFBD86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25-F1B6-40E0-B917-7676210DB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7BE3-13F0-435E-9D20-36763FCFBD86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25-F1B6-40E0-B917-7676210DB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7BE3-13F0-435E-9D20-36763FCFBD86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25-F1B6-40E0-B917-7676210DB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7BE3-13F0-435E-9D20-36763FCFBD86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25-F1B6-40E0-B917-7676210DB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7BE3-13F0-435E-9D20-36763FCFBD86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25-F1B6-40E0-B917-7676210DBA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7BE3-13F0-435E-9D20-36763FCFBD86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A7925-F1B6-40E0-B917-7676210DBA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A4A7925-F1B6-40E0-B917-7676210DBA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B4C7BE3-13F0-435E-9D20-36763FCFBD86}" type="datetimeFigureOut">
              <a:rPr lang="en-US" smtClean="0"/>
              <a:t>4/11/2012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58200" y="5410200"/>
            <a:ext cx="685800" cy="838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8471338" cy="5715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Delaminating and Recycling of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Printed Circuit Boards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using Supercritical CO</a:t>
            </a:r>
            <a:r>
              <a:rPr lang="en-US" sz="2000" b="1" dirty="0">
                <a:solidFill>
                  <a:schemeClr val="tx1"/>
                </a:solidFill>
              </a:rPr>
              <a:t>2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School for Engineering of Matter, Transport and Energy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Arizona State </a:t>
            </a:r>
            <a:r>
              <a:rPr lang="en-US" sz="2000" b="1" dirty="0" smtClean="0">
                <a:solidFill>
                  <a:schemeClr val="tx1"/>
                </a:solidFill>
              </a:rPr>
              <a:t>University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Mariela </a:t>
            </a:r>
            <a:r>
              <a:rPr lang="en-US" sz="2000" b="1" dirty="0">
                <a:solidFill>
                  <a:schemeClr val="tx1"/>
                </a:solidFill>
              </a:rPr>
              <a:t>Robledo , Chemical Engineering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Mentors</a:t>
            </a:r>
            <a:r>
              <a:rPr lang="en-US" sz="2000" b="1" dirty="0">
                <a:solidFill>
                  <a:schemeClr val="tx1"/>
                </a:solidFill>
              </a:rPr>
              <a:t>: Lenore L. Dai, Terry Alford 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237" y="4343400"/>
            <a:ext cx="1864586" cy="211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Lenore L. Dai, Principal Investigator </a:t>
            </a:r>
          </a:p>
          <a:p>
            <a:pPr lvl="1"/>
            <a:r>
              <a:rPr lang="en-US" dirty="0" smtClean="0"/>
              <a:t> Chemical Engineering, Department Chair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Terry </a:t>
            </a:r>
            <a:r>
              <a:rPr lang="en-US" dirty="0"/>
              <a:t>Alford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Materials Science &amp; Engineering, Graduate </a:t>
            </a:r>
            <a:r>
              <a:rPr lang="en-US" dirty="0" smtClean="0"/>
              <a:t>Chair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Sriya</a:t>
            </a:r>
            <a:r>
              <a:rPr lang="en-US" dirty="0" smtClean="0"/>
              <a:t> </a:t>
            </a:r>
            <a:r>
              <a:rPr lang="en-US" dirty="0" err="1" smtClean="0"/>
              <a:t>Sanyal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Graduate Mentor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ASU NASA Space Grant</a:t>
            </a:r>
          </a:p>
          <a:p>
            <a:endParaRPr lang="en-US" dirty="0" smtClean="0"/>
          </a:p>
          <a:p>
            <a:r>
              <a:rPr lang="en-US" dirty="0" smtClean="0"/>
              <a:t>Fulton Undergraduate Research Initiative </a:t>
            </a:r>
          </a:p>
          <a:p>
            <a:endParaRPr lang="en-US" dirty="0" smtClean="0"/>
          </a:p>
          <a:p>
            <a:r>
              <a:rPr lang="en-US" dirty="0"/>
              <a:t>School for Engineering of Matter, Transport and </a:t>
            </a:r>
            <a:r>
              <a:rPr lang="en-US" dirty="0" smtClean="0"/>
              <a:t>Energy;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Arizona State University</a:t>
            </a:r>
            <a:br>
              <a:rPr lang="en-US" dirty="0"/>
            </a:b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237" y="609600"/>
            <a:ext cx="1864586" cy="171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91" y="2971800"/>
            <a:ext cx="2064223" cy="103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5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Traditional </a:t>
            </a:r>
            <a:r>
              <a:rPr lang="en-US" sz="3200" dirty="0"/>
              <a:t>R</a:t>
            </a:r>
            <a:r>
              <a:rPr lang="en-US" sz="3200" dirty="0" smtClean="0"/>
              <a:t>ecycling Processes</a:t>
            </a:r>
            <a:endParaRPr lang="en-US" sz="32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" y="5678371"/>
            <a:ext cx="897280" cy="11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2800" y="1981200"/>
            <a:ext cx="759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Traditional </a:t>
            </a:r>
            <a:r>
              <a:rPr lang="en-US" dirty="0"/>
              <a:t>metallurgical processes used for the recycling of </a:t>
            </a:r>
            <a:r>
              <a:rPr lang="en-US" dirty="0" smtClean="0"/>
              <a:t> printed </a:t>
            </a:r>
            <a:r>
              <a:rPr lang="en-US" dirty="0"/>
              <a:t>circuit boards require high energy input, provide limited </a:t>
            </a:r>
            <a:r>
              <a:rPr lang="en-US" dirty="0" smtClean="0"/>
              <a:t>economic </a:t>
            </a:r>
            <a:r>
              <a:rPr lang="en-US" dirty="0"/>
              <a:t>returns, and are environmentally harmful. Recent experimental results show that a supercritical fluid process of CO</a:t>
            </a:r>
            <a:r>
              <a:rPr lang="en-US" sz="1400" dirty="0"/>
              <a:t>2</a:t>
            </a:r>
            <a:r>
              <a:rPr lang="en-US" dirty="0"/>
              <a:t> with a small amount of water low/medium temperatures and pressures can delaminate the boards for further recycling. </a:t>
            </a:r>
          </a:p>
        </p:txBody>
      </p:sp>
    </p:spTree>
    <p:extLst>
      <p:ext uri="{BB962C8B-B14F-4D97-AF65-F5344CB8AC3E}">
        <p14:creationId xmlns:p14="http://schemas.microsoft.com/office/powerpoint/2010/main" val="22731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Delaminating using Supercritical Fluids</a:t>
            </a:r>
            <a:endParaRPr lang="en-US" sz="32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257800" y="5678372"/>
            <a:ext cx="2438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Figure </a:t>
            </a:r>
            <a:r>
              <a:rPr lang="en-US" altLang="zh-CN" sz="1600" dirty="0" smtClean="0"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Delaminated PCBs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1731283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33732"/>
            <a:ext cx="1814512" cy="174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1124" y="1575937"/>
            <a:ext cx="7317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The objective is to test a new, environmentally benign technology using carbon dioxide in supercritical conditions to delaminate and recycle PCB through supercritical fluid dyeing. By using </a:t>
            </a:r>
            <a:r>
              <a:rPr lang="en-US" dirty="0" err="1" smtClean="0"/>
              <a:t>Azo</a:t>
            </a:r>
            <a:r>
              <a:rPr lang="en-US" dirty="0" smtClean="0"/>
              <a:t> dyes, the “swelling and foaming” mechanism can be tested to identify how the supercritical fluid (SCF) “dissolves” the polymer.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654766"/>
            <a:ext cx="1975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1: Original PCB</a:t>
            </a:r>
            <a:endParaRPr lang="en-US" sz="160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" y="5678371"/>
            <a:ext cx="897280" cy="11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8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60" y="274638"/>
            <a:ext cx="8424040" cy="1143000"/>
          </a:xfrm>
        </p:spPr>
        <p:txBody>
          <a:bodyPr/>
          <a:lstStyle/>
          <a:p>
            <a:r>
              <a:rPr lang="en-US" sz="3200" dirty="0"/>
              <a:t>Schematic diagram of the supercritical CO</a:t>
            </a:r>
            <a:r>
              <a:rPr lang="en-US" sz="2400" dirty="0"/>
              <a:t>2</a:t>
            </a:r>
            <a:r>
              <a:rPr lang="en-US" sz="3200" dirty="0"/>
              <a:t> system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407771"/>
              </p:ext>
            </p:extLst>
          </p:nvPr>
        </p:nvGraphicFramePr>
        <p:xfrm>
          <a:off x="457200" y="1447800"/>
          <a:ext cx="76200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icture" r:id="rId3" imgW="9287256" imgH="3787140" progId="Word.Picture.8">
                  <p:embed/>
                </p:oleObj>
              </mc:Choice>
              <mc:Fallback>
                <p:oleObj name="Picture" r:id="rId3" imgW="9287256" imgH="378714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60" r="5608"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7620000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" y="5678371"/>
            <a:ext cx="897280" cy="11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9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PCB </a:t>
            </a:r>
            <a:r>
              <a:rPr lang="en-US" sz="3200" dirty="0"/>
              <a:t>specimen after treatment in </a:t>
            </a:r>
            <a:r>
              <a:rPr lang="en-US" sz="3200" dirty="0" smtClean="0"/>
              <a:t>pure supercritical </a:t>
            </a:r>
            <a:r>
              <a:rPr lang="en-US" sz="3200" dirty="0"/>
              <a:t>CO</a:t>
            </a:r>
            <a:r>
              <a:rPr lang="en-US" sz="2400" dirty="0"/>
              <a:t>2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100" name="Picture 4" descr="PCB-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2864" b="2328"/>
          <a:stretch>
            <a:fillRect/>
          </a:stretch>
        </p:blipFill>
        <p:spPr bwMode="auto">
          <a:xfrm>
            <a:off x="1219200" y="1447800"/>
            <a:ext cx="6505853" cy="409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" y="5678371"/>
            <a:ext cx="897280" cy="11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0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Separated PCB Components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6800"/>
            <a:ext cx="7620000" cy="457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Figure 5: (</a:t>
            </a:r>
            <a:r>
              <a:rPr lang="en-US" sz="1600" dirty="0"/>
              <a:t>a). Glass Fibers, (b). </a:t>
            </a:r>
            <a:r>
              <a:rPr lang="en-US" sz="1600" dirty="0" smtClean="0"/>
              <a:t>Copper</a:t>
            </a:r>
            <a:r>
              <a:rPr lang="en-US" sz="1600" dirty="0"/>
              <a:t>, (c). Powder of polymer </a:t>
            </a:r>
            <a:r>
              <a:rPr lang="en-US" sz="1600" dirty="0" smtClean="0"/>
              <a:t>components</a:t>
            </a:r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457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3745468"/>
            <a:ext cx="331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                       (b)                      (c)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" y="5678371"/>
            <a:ext cx="897280" cy="11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3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Azo</a:t>
            </a:r>
            <a:r>
              <a:rPr lang="en-US" sz="3200" dirty="0" smtClean="0"/>
              <a:t> Dyes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Disperse Dye Orange 30</a:t>
            </a:r>
          </a:p>
          <a:p>
            <a:endParaRPr lang="en-US" dirty="0" smtClean="0"/>
          </a:p>
          <a:p>
            <a:r>
              <a:rPr lang="en-US" dirty="0"/>
              <a:t>Processing Information: </a:t>
            </a:r>
            <a:endParaRPr lang="en-US" dirty="0" smtClean="0"/>
          </a:p>
          <a:p>
            <a:pPr lvl="1"/>
            <a:r>
              <a:rPr lang="en-US" dirty="0" smtClean="0"/>
              <a:t>Diffusion </a:t>
            </a:r>
            <a:r>
              <a:rPr lang="en-US" dirty="0"/>
              <a:t>can occur at temperatures lower than the traditionally required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/>
              <a:t>dying with supercritical carbon dioxide, it does not require any further drying or washing.  </a:t>
            </a:r>
          </a:p>
          <a:p>
            <a:r>
              <a:rPr lang="en-US" dirty="0"/>
              <a:t>Processed at temperatures between 313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      and </a:t>
            </a:r>
            <a:r>
              <a:rPr lang="en-US" dirty="0"/>
              <a:t>393 K, wavelength:  414.0 nm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22764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" y="5678371"/>
            <a:ext cx="897280" cy="11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9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Future Work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5633" y="1143000"/>
            <a:ext cx="6400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Azo</a:t>
            </a:r>
            <a:r>
              <a:rPr lang="en-US" dirty="0" smtClean="0"/>
              <a:t> </a:t>
            </a:r>
            <a:r>
              <a:rPr lang="en-US" dirty="0"/>
              <a:t>dyes will be tested in the supercritical carbon dioxide </a:t>
            </a:r>
            <a:r>
              <a:rPr lang="en-US" dirty="0" smtClean="0"/>
              <a:t>process to </a:t>
            </a:r>
            <a:r>
              <a:rPr lang="en-US" dirty="0"/>
              <a:t>determine </a:t>
            </a:r>
            <a:r>
              <a:rPr lang="en-US" dirty="0" smtClean="0"/>
              <a:t>the </a:t>
            </a:r>
            <a:r>
              <a:rPr lang="en-US" dirty="0"/>
              <a:t>nature of polymer degradation in the recycling of printed circuit boards. </a:t>
            </a:r>
            <a:r>
              <a:rPr lang="en-US" dirty="0" smtClean="0"/>
              <a:t> Future </a:t>
            </a:r>
            <a:r>
              <a:rPr lang="en-US" dirty="0"/>
              <a:t>work includes integrating other processes to this approach to understand </a:t>
            </a:r>
            <a:r>
              <a:rPr lang="en-US" dirty="0" smtClean="0"/>
              <a:t>the </a:t>
            </a:r>
            <a:r>
              <a:rPr lang="en-US" dirty="0"/>
              <a:t>polymer degradation mechanism and identify previous components of </a:t>
            </a:r>
            <a:r>
              <a:rPr lang="en-US" dirty="0" smtClean="0"/>
              <a:t>contamination </a:t>
            </a:r>
            <a:r>
              <a:rPr lang="en-US" dirty="0"/>
              <a:t>threats. </a:t>
            </a:r>
            <a:endParaRPr lang="en-US" dirty="0" smtClean="0"/>
          </a:p>
          <a:p>
            <a:endParaRPr lang="en-US" sz="600" dirty="0" smtClean="0"/>
          </a:p>
          <a:p>
            <a:endParaRPr lang="en-US" dirty="0"/>
          </a:p>
          <a:p>
            <a:r>
              <a:rPr lang="en-US" dirty="0" smtClean="0"/>
              <a:t>After processing is completed, the boards can be further analyzed to understand the degradation process of polymers. 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" y="5678371"/>
            <a:ext cx="897280" cy="11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Object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4"/>
          <a:stretch>
            <a:fillRect/>
          </a:stretch>
        </p:blipFill>
        <p:spPr bwMode="auto">
          <a:xfrm>
            <a:off x="1350133" y="3886200"/>
            <a:ext cx="5534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0133" y="5262872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 7.  </a:t>
            </a:r>
          </a:p>
          <a:p>
            <a:r>
              <a:rPr lang="en-US" sz="1200" b="1" dirty="0" smtClean="0"/>
              <a:t>Left</a:t>
            </a:r>
            <a:r>
              <a:rPr lang="en-US" sz="1200" b="1" dirty="0"/>
              <a:t>: </a:t>
            </a:r>
            <a:r>
              <a:rPr lang="en-US" sz="1200" b="1" dirty="0" smtClean="0"/>
              <a:t> </a:t>
            </a:r>
            <a:r>
              <a:rPr lang="en-US" sz="1200" b="1" dirty="0"/>
              <a:t>microscopic image of a PCB sample under a SCF </a:t>
            </a:r>
            <a:r>
              <a:rPr lang="en-US" sz="1200" b="1" dirty="0" smtClean="0"/>
              <a:t>process</a:t>
            </a:r>
          </a:p>
          <a:p>
            <a:r>
              <a:rPr lang="en-US" sz="1200" b="1" dirty="0"/>
              <a:t>M</a:t>
            </a:r>
            <a:r>
              <a:rPr lang="en-US" sz="1200" b="1" dirty="0" smtClean="0"/>
              <a:t>iddle</a:t>
            </a:r>
            <a:r>
              <a:rPr lang="en-US" sz="1200" b="1" dirty="0"/>
              <a:t>: a SEM image of the same </a:t>
            </a:r>
            <a:r>
              <a:rPr lang="en-US" sz="1200" b="1" dirty="0" smtClean="0"/>
              <a:t>sample </a:t>
            </a:r>
          </a:p>
          <a:p>
            <a:r>
              <a:rPr lang="en-US" sz="1200" b="1" dirty="0" smtClean="0"/>
              <a:t>Right</a:t>
            </a:r>
            <a:r>
              <a:rPr lang="en-US" sz="1200" b="1" dirty="0"/>
              <a:t>: </a:t>
            </a:r>
            <a:r>
              <a:rPr lang="en-US" sz="1200" b="1" dirty="0" smtClean="0"/>
              <a:t>comparison</a:t>
            </a:r>
            <a:r>
              <a:rPr lang="en-US" sz="1200" dirty="0" smtClean="0"/>
              <a:t> </a:t>
            </a:r>
            <a:r>
              <a:rPr lang="en-US" sz="1200" b="1" dirty="0" smtClean="0"/>
              <a:t>DSC </a:t>
            </a:r>
            <a:r>
              <a:rPr lang="en-US" sz="1200" b="1" dirty="0"/>
              <a:t>curves of the original and SCF treated samples.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89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References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US" sz="1900" dirty="0" smtClean="0"/>
              <a:t>Stanford </a:t>
            </a:r>
            <a:r>
              <a:rPr lang="en-US" sz="1900" dirty="0"/>
              <a:t>Resources Inc., "Electronic Product Recovery and Recycling Baseline Report: Recycling of Selected Electronic Products in the United States," </a:t>
            </a:r>
            <a:r>
              <a:rPr lang="en-US" sz="1900" i="1" dirty="0"/>
              <a:t>National Safety Council, </a:t>
            </a:r>
            <a:r>
              <a:rPr lang="en-US" sz="1900" dirty="0"/>
              <a:t>Washington, DC, 1999.</a:t>
            </a:r>
          </a:p>
          <a:p>
            <a:r>
              <a:rPr lang="en-US" sz="1900" dirty="0" smtClean="0"/>
              <a:t>S</a:t>
            </a:r>
            <a:r>
              <a:rPr lang="en-US" sz="1900" dirty="0"/>
              <a:t>.-O. C. </a:t>
            </a:r>
            <a:r>
              <a:rPr lang="en-US" sz="1900" dirty="0" err="1"/>
              <a:t>Taberman</a:t>
            </a:r>
            <a:r>
              <a:rPr lang="en-US" sz="1900" dirty="0"/>
              <a:t>, B, </a:t>
            </a:r>
            <a:r>
              <a:rPr lang="en-US" sz="1900" dirty="0" err="1"/>
              <a:t>Erichson</a:t>
            </a:r>
            <a:r>
              <a:rPr lang="en-US" sz="1900" dirty="0"/>
              <a:t>, H, </a:t>
            </a:r>
            <a:r>
              <a:rPr lang="en-US" sz="1900" dirty="0" err="1"/>
              <a:t>Brobech</a:t>
            </a:r>
            <a:r>
              <a:rPr lang="en-US" sz="1900" dirty="0"/>
              <a:t>, J., and </a:t>
            </a:r>
            <a:r>
              <a:rPr lang="en-US" sz="1900" dirty="0" err="1"/>
              <a:t>Gregersen</a:t>
            </a:r>
            <a:r>
              <a:rPr lang="en-US" sz="1900" dirty="0"/>
              <a:t>, J.C., "Environmental Consequences of Incineration and Landfilling of Waste from </a:t>
            </a:r>
            <a:r>
              <a:rPr lang="en-US" sz="1900" dirty="0" err="1"/>
              <a:t>Electr</a:t>
            </a:r>
            <a:r>
              <a:rPr lang="en-US" sz="1900" dirty="0"/>
              <a:t>(on)</a:t>
            </a:r>
            <a:r>
              <a:rPr lang="en-US" sz="1900" dirty="0" err="1"/>
              <a:t>ic</a:t>
            </a:r>
            <a:r>
              <a:rPr lang="en-US" sz="1900" dirty="0"/>
              <a:t> Equipment," </a:t>
            </a:r>
            <a:r>
              <a:rPr lang="en-US" sz="1900" i="1" dirty="0" err="1"/>
              <a:t>TemaNord</a:t>
            </a:r>
            <a:r>
              <a:rPr lang="en-US" sz="1900" i="1" dirty="0"/>
              <a:t> report to the Nordic Council of </a:t>
            </a:r>
            <a:r>
              <a:rPr lang="en-US" sz="1900" i="1" dirty="0" err="1"/>
              <a:t>Ministers,Copenhag</a:t>
            </a:r>
            <a:r>
              <a:rPr lang="en-US" sz="1900" i="1" dirty="0"/>
              <a:t>., </a:t>
            </a:r>
            <a:r>
              <a:rPr lang="en-US" sz="1900" dirty="0"/>
              <a:t>1995.</a:t>
            </a:r>
          </a:p>
          <a:p>
            <a:r>
              <a:rPr lang="en-US" sz="1900" dirty="0" smtClean="0"/>
              <a:t>H</a:t>
            </a:r>
            <a:r>
              <a:rPr lang="en-US" sz="1900" dirty="0"/>
              <a:t>. C. Zhang and Z. </a:t>
            </a:r>
            <a:r>
              <a:rPr lang="en-US" sz="1900" dirty="0" err="1"/>
              <a:t>Gao</a:t>
            </a:r>
            <a:r>
              <a:rPr lang="en-US" sz="1900" dirty="0"/>
              <a:t>, “Printed Circuit Boards Recycling: A State-of Art Survey,” </a:t>
            </a:r>
            <a:r>
              <a:rPr lang="en-US" sz="1900" i="1" dirty="0"/>
              <a:t>IEEE Transactions on Electronics Packaging Manufacturing, </a:t>
            </a:r>
            <a:r>
              <a:rPr lang="en-US" sz="1900" dirty="0"/>
              <a:t>vol. 27, no. 1, pp. 33- 42, 2004.</a:t>
            </a:r>
          </a:p>
          <a:p>
            <a:r>
              <a:rPr lang="en-US" sz="1900" dirty="0" smtClean="0"/>
              <a:t>G</a:t>
            </a:r>
            <a:r>
              <a:rPr lang="en-US" sz="1900" dirty="0"/>
              <a:t>. Pitts, </a:t>
            </a:r>
            <a:r>
              <a:rPr lang="en-US" sz="1900" dirty="0" err="1"/>
              <a:t>Collen</a:t>
            </a:r>
            <a:r>
              <a:rPr lang="en-US" sz="1900" dirty="0"/>
              <a:t> </a:t>
            </a:r>
            <a:r>
              <a:rPr lang="en-US" sz="1900" dirty="0" err="1"/>
              <a:t>Mizuki</a:t>
            </a:r>
            <a:r>
              <a:rPr lang="en-US" sz="1900" dirty="0"/>
              <a:t>, "A View of Electronic Products Disposition," </a:t>
            </a:r>
            <a:r>
              <a:rPr lang="en-US" sz="1900" i="1" dirty="0"/>
              <a:t>Proceedings of the 1996 IEEE International Symposium on Electronics and the Environment, </a:t>
            </a:r>
            <a:r>
              <a:rPr lang="en-US" sz="1900" dirty="0"/>
              <a:t>pp. 66-72, 1996.</a:t>
            </a:r>
          </a:p>
          <a:p>
            <a:r>
              <a:rPr lang="en-US" sz="1900" dirty="0" smtClean="0"/>
              <a:t>Smith </a:t>
            </a:r>
            <a:r>
              <a:rPr lang="en-US" sz="1900" dirty="0"/>
              <a:t>and Van Ness, </a:t>
            </a:r>
            <a:r>
              <a:rPr lang="en-US" sz="1900" i="1" dirty="0"/>
              <a:t>Introduction to Chemical Engineering Thermodynamics</a:t>
            </a:r>
            <a:r>
              <a:rPr lang="en-US" sz="1900" dirty="0"/>
              <a:t>, </a:t>
            </a:r>
            <a:r>
              <a:rPr lang="en-US" sz="1900" i="1" dirty="0"/>
              <a:t>Fifth  Edition,</a:t>
            </a:r>
            <a:r>
              <a:rPr lang="en-US" sz="1900" dirty="0"/>
              <a:t> McGraw-Hill, </a:t>
            </a:r>
            <a:r>
              <a:rPr lang="en-US" sz="1900" dirty="0" smtClean="0"/>
              <a:t>1996.</a:t>
            </a:r>
            <a:endParaRPr lang="en-US" sz="19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500</TotalTime>
  <Words>553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Adjacency</vt:lpstr>
      <vt:lpstr>Picture</vt:lpstr>
      <vt:lpstr>Delaminating and Recycling of  Printed Circuit Boards  using Supercritical CO2  School for Engineering of Matter, Transport and Energy Arizona State University     Mariela Robledo , Chemical Engineering Mentors: Lenore L. Dai, Terry Alford    </vt:lpstr>
      <vt:lpstr>Traditional Recycling Processes</vt:lpstr>
      <vt:lpstr>Delaminating using Supercritical Fluids</vt:lpstr>
      <vt:lpstr>Schematic diagram of the supercritical CO2 system</vt:lpstr>
      <vt:lpstr> PCB specimen after treatment in pure supercritical CO2 </vt:lpstr>
      <vt:lpstr>Separated PCB Components</vt:lpstr>
      <vt:lpstr>Azo Dyes</vt:lpstr>
      <vt:lpstr>Future Work  </vt:lpstr>
      <vt:lpstr>References </vt:lpstr>
      <vt:lpstr>Recognitions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Ramirez</dc:creator>
  <cp:lastModifiedBy>Patrick Ramirez</cp:lastModifiedBy>
  <cp:revision>19</cp:revision>
  <dcterms:created xsi:type="dcterms:W3CDTF">2012-04-11T19:17:27Z</dcterms:created>
  <dcterms:modified xsi:type="dcterms:W3CDTF">2012-04-12T04:34:30Z</dcterms:modified>
</cp:coreProperties>
</file>